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1" r:id="rId9"/>
    <p:sldId id="267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0"/>
    <a:srgbClr val="02A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643"/>
  </p:normalViewPr>
  <p:slideViewPr>
    <p:cSldViewPr snapToGrid="0" snapToObjects="1" showGuides="1">
      <p:cViewPr varScale="1">
        <p:scale>
          <a:sx n="156" d="100"/>
          <a:sy n="156" d="100"/>
        </p:scale>
        <p:origin x="5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emf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</a:p>
        </p:txBody>
      </p:sp>
      <p:sp>
        <p:nvSpPr>
          <p:cNvPr id="112" name="Заголовок 1">
            <a:extLst>
              <a:ext uri="{FF2B5EF4-FFF2-40B4-BE49-F238E27FC236}">
                <a16:creationId xmlns:a16="http://schemas.microsoft.com/office/drawing/2014/main" id="{E78C8D8D-FF2A-4C48-96BB-F0F6613AD95D}"/>
              </a:ext>
            </a:extLst>
          </p:cNvPr>
          <p:cNvSpPr txBox="1">
            <a:spLocks/>
          </p:cNvSpPr>
          <p:nvPr/>
        </p:nvSpPr>
        <p:spPr>
          <a:xfrm>
            <a:off x="6154993" y="484095"/>
            <a:ext cx="451300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C25BD3CF-642F-4EAE-A234-5E0D2D6D5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009EE0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dirty="0">
                <a:solidFill>
                  <a:srgbClr val="009EE0"/>
                </a:solidFill>
                <a:effectLst/>
              </a:rPr>
              <a:t> </a:t>
            </a:r>
            <a:endParaRPr lang="ru-RU" sz="3200" dirty="0">
              <a:solidFill>
                <a:srgbClr val="009EE0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6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71BB718-3044-4042-B7AA-71364D68C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rgbClr val="002060"/>
                </a:solidFill>
              </a:rPr>
              <a:t>Вам тяжело разобраться в сайте?</a:t>
            </a: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rgbClr val="002060"/>
                </a:solidFill>
              </a:rPr>
              <a:t>Не удается решить свою проблему?</a:t>
            </a: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3160CA-2FF6-408B-87EE-5CC516BE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56117" y="131608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6" name="Rectangle 195"/>
          <p:cNvSpPr/>
          <p:nvPr/>
        </p:nvSpPr>
        <p:spPr>
          <a:xfrm>
            <a:off x="6154992" y="1483359"/>
            <a:ext cx="5650321" cy="44619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Интерфейсы мобильных банков предоставляют набор услуг, избыточный для людей пенсионного возраста. Сложный интерфейс с многими функциями препятствует освоению и использованию мобильного банка пенсионерами, из-за чего они отказываются от этого или постоянно нуждаются в помощи.</a:t>
            </a:r>
            <a:endParaRPr lang="ru-RU" sz="2000" b="1" i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8E99D64-C8E7-4B17-B189-31BF365AF243}"/>
              </a:ext>
            </a:extLst>
          </p:cNvPr>
          <p:cNvSpPr txBox="1">
            <a:spLocks/>
          </p:cNvSpPr>
          <p:nvPr/>
        </p:nvSpPr>
        <p:spPr>
          <a:xfrm>
            <a:off x="6154993" y="484095"/>
            <a:ext cx="451300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>
                <a:solidFill>
                  <a:srgbClr val="009EE0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09EE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A51E40-5913-4677-967C-124D26946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543192"/>
            <a:ext cx="10908254" cy="372016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Следует обратить внимание на такой инструмент как семейный банкинг.</a:t>
            </a:r>
          </a:p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На данный момент на российском рынке не так много предложений по семейному банкингу, и почти все исполняют аналог “тумбочки” - общего хранилища средств. </a:t>
            </a:r>
          </a:p>
          <a:p>
            <a:pPr algn="just"/>
            <a:r>
              <a:rPr lang="ru-RU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Мы предлагаем расширить это понятие, чтобы в рамках семьи её члены могли не только вместе накапливать средства и распоряжаться ими, но и помогать друг другу в освоении банка.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i="1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E11294-CD25-47F8-8C59-99921421A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261527"/>
            <a:ext cx="10908254" cy="412933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Увеличение </a:t>
            </a:r>
            <a:r>
              <a:rPr lang="ru-RU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кешбэка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снижение процентной ставки по кредиту, скидки при посещении врача и др. для членов семьи. Чем больше членов в семье и чем активнее они пользуются интернет-банкингом, тем больше “плюшки” для каждого из членов, каким именно из них пользоваться - решают сами в зависимости от потребности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 конкретного члена семьи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586C2-D481-493D-A546-00CEB252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Индивидуально (для пользователя и группы) настраиваемый интерфейс, который можно создать в режиме конструктора из стандартных элементов, меняя положение, цвет, размер шрифта и т.д. Упрощенный и настроенный под конкретного пользователя интерфейс упростит работы с приложением. Это может сделать один из членов семьи, тем самым снимая часть нагрузки с банковских работников.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822A5F-80B3-4401-9E0F-D3AC68F05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Доступ к шаблонам членов семьи без счета списания и возможность пополнить счета/карты членов семьи без заполнения реквизитов. Это упростит переводы внутри семьи ускорит оплату услуг (мобильный, коммунальные услуги)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C12291-A435-4B64-9900-B88C6553F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4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  <p:sp>
        <p:nvSpPr>
          <p:cNvPr id="15" name="Rectangle 195"/>
          <p:cNvSpPr/>
          <p:nvPr/>
        </p:nvSpPr>
        <p:spPr>
          <a:xfrm>
            <a:off x="4767972" y="1474697"/>
            <a:ext cx="6994334" cy="50153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между собой родственными или юридическими отношениями - “семейный круг” может включать друзей, коллег, людей объединенных общим увлечением.</a:t>
            </a:r>
          </a:p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35B491-6907-4792-B3C3-49A874BCD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E0418BF-562F-4D49-826C-B0B713D9E9BE}"/>
              </a:ext>
            </a:extLst>
          </p:cNvPr>
          <p:cNvSpPr txBox="1">
            <a:spLocks/>
          </p:cNvSpPr>
          <p:nvPr/>
        </p:nvSpPr>
        <p:spPr>
          <a:xfrm>
            <a:off x="6154993" y="484095"/>
            <a:ext cx="451300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 dirty="0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>
                <a:solidFill>
                  <a:srgbClr val="02A1D6"/>
                </a:solidFill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solidFill>
                <a:srgbClr val="02A1D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7F7EF1-3DFD-4D31-B7AA-09FF9F68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19" name="Стрелка вправо 20">
            <a:extLst>
              <a:ext uri="{FF2B5EF4-FFF2-40B4-BE49-F238E27FC236}">
                <a16:creationId xmlns:a16="http://schemas.microsoft.com/office/drawing/2014/main" id="{1DE715C2-FD22-4EBB-AB90-1FCBC544BFB8}"/>
              </a:ext>
            </a:extLst>
          </p:cNvPr>
          <p:cNvSpPr/>
          <p:nvPr/>
        </p:nvSpPr>
        <p:spPr>
          <a:xfrm rot="5400000">
            <a:off x="250609" y="2699918"/>
            <a:ext cx="1952948" cy="2890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21">
            <a:extLst>
              <a:ext uri="{FF2B5EF4-FFF2-40B4-BE49-F238E27FC236}">
                <a16:creationId xmlns:a16="http://schemas.microsoft.com/office/drawing/2014/main" id="{A9D6C55F-D950-4014-88A5-E8DEC0A48D28}"/>
              </a:ext>
            </a:extLst>
          </p:cNvPr>
          <p:cNvSpPr/>
          <p:nvPr/>
        </p:nvSpPr>
        <p:spPr>
          <a:xfrm>
            <a:off x="430307" y="43855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Принятие решения о реализации концепции «</a:t>
            </a:r>
            <a:r>
              <a:rPr lang="ru-RU" dirty="0" err="1"/>
              <a:t>всевсемью</a:t>
            </a:r>
            <a:r>
              <a:rPr lang="ru-RU" dirty="0"/>
              <a:t>»</a:t>
            </a:r>
          </a:p>
        </p:txBody>
      </p:sp>
      <p:sp>
        <p:nvSpPr>
          <p:cNvPr id="21" name="Скругленный прямоугольник 22">
            <a:extLst>
              <a:ext uri="{FF2B5EF4-FFF2-40B4-BE49-F238E27FC236}">
                <a16:creationId xmlns:a16="http://schemas.microsoft.com/office/drawing/2014/main" id="{7F42FFB8-0802-4F16-85E3-046D7BD5E044}"/>
              </a:ext>
            </a:extLst>
          </p:cNvPr>
          <p:cNvSpPr/>
          <p:nvPr/>
        </p:nvSpPr>
        <p:spPr>
          <a:xfrm>
            <a:off x="136635" y="382091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Рекламная компания в СМИ/Интернет/ВТБ</a:t>
            </a:r>
          </a:p>
        </p:txBody>
      </p:sp>
      <p:sp>
        <p:nvSpPr>
          <p:cNvPr id="22" name="Стрелка вправо 23">
            <a:extLst>
              <a:ext uri="{FF2B5EF4-FFF2-40B4-BE49-F238E27FC236}">
                <a16:creationId xmlns:a16="http://schemas.microsoft.com/office/drawing/2014/main" id="{E34273CA-334E-4BFA-AACB-AEC113BC5A09}"/>
              </a:ext>
            </a:extLst>
          </p:cNvPr>
          <p:cNvSpPr/>
          <p:nvPr/>
        </p:nvSpPr>
        <p:spPr>
          <a:xfrm>
            <a:off x="2322169" y="1054281"/>
            <a:ext cx="1071910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4">
            <a:extLst>
              <a:ext uri="{FF2B5EF4-FFF2-40B4-BE49-F238E27FC236}">
                <a16:creationId xmlns:a16="http://schemas.microsoft.com/office/drawing/2014/main" id="{4D3A8997-DC38-4842-A53C-DD653E9A2FC7}"/>
              </a:ext>
            </a:extLst>
          </p:cNvPr>
          <p:cNvSpPr/>
          <p:nvPr/>
        </p:nvSpPr>
        <p:spPr>
          <a:xfrm>
            <a:off x="3384805" y="48409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Создание канала внутренней коммуникации клиентов ВТБ</a:t>
            </a:r>
          </a:p>
        </p:txBody>
      </p:sp>
      <p:sp>
        <p:nvSpPr>
          <p:cNvPr id="24" name="Скругленный прямоугольник 25">
            <a:extLst>
              <a:ext uri="{FF2B5EF4-FFF2-40B4-BE49-F238E27FC236}">
                <a16:creationId xmlns:a16="http://schemas.microsoft.com/office/drawing/2014/main" id="{38FA10BA-BD88-4553-B963-4F4852A592C8}"/>
              </a:ext>
            </a:extLst>
          </p:cNvPr>
          <p:cNvSpPr/>
          <p:nvPr/>
        </p:nvSpPr>
        <p:spPr>
          <a:xfrm>
            <a:off x="2858124" y="2214885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Реализация сущности «Общий доступ»</a:t>
            </a:r>
          </a:p>
        </p:txBody>
      </p:sp>
      <p:sp>
        <p:nvSpPr>
          <p:cNvPr id="25" name="Стрелка вправо 26">
            <a:extLst>
              <a:ext uri="{FF2B5EF4-FFF2-40B4-BE49-F238E27FC236}">
                <a16:creationId xmlns:a16="http://schemas.microsoft.com/office/drawing/2014/main" id="{607A8D3C-10AD-4F92-B5FA-D35FC025AB5B}"/>
              </a:ext>
            </a:extLst>
          </p:cNvPr>
          <p:cNvSpPr/>
          <p:nvPr/>
        </p:nvSpPr>
        <p:spPr>
          <a:xfrm rot="2225781">
            <a:off x="2157705" y="1893738"/>
            <a:ext cx="92276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7">
            <a:extLst>
              <a:ext uri="{FF2B5EF4-FFF2-40B4-BE49-F238E27FC236}">
                <a16:creationId xmlns:a16="http://schemas.microsoft.com/office/drawing/2014/main" id="{043F2B4B-CB62-45EE-82DC-BA3F60E120DF}"/>
              </a:ext>
            </a:extLst>
          </p:cNvPr>
          <p:cNvSpPr/>
          <p:nvPr/>
        </p:nvSpPr>
        <p:spPr>
          <a:xfrm>
            <a:off x="2468551" y="414207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Настраиваемый пользователем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27" name="Стрелка вправо 28">
            <a:extLst>
              <a:ext uri="{FF2B5EF4-FFF2-40B4-BE49-F238E27FC236}">
                <a16:creationId xmlns:a16="http://schemas.microsoft.com/office/drawing/2014/main" id="{4AD4EE56-F638-4129-91B8-EC8D50C2B1A8}"/>
              </a:ext>
            </a:extLst>
          </p:cNvPr>
          <p:cNvSpPr/>
          <p:nvPr/>
        </p:nvSpPr>
        <p:spPr>
          <a:xfrm rot="4373611">
            <a:off x="979854" y="2853963"/>
            <a:ext cx="248140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9">
            <a:extLst>
              <a:ext uri="{FF2B5EF4-FFF2-40B4-BE49-F238E27FC236}">
                <a16:creationId xmlns:a16="http://schemas.microsoft.com/office/drawing/2014/main" id="{B03003F4-C112-45E5-9904-C969E12CBA93}"/>
              </a:ext>
            </a:extLst>
          </p:cNvPr>
          <p:cNvSpPr/>
          <p:nvPr/>
        </p:nvSpPr>
        <p:spPr>
          <a:xfrm>
            <a:off x="5293525" y="2591419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 сущности «Семейный круг»</a:t>
            </a:r>
          </a:p>
        </p:txBody>
      </p:sp>
      <p:sp>
        <p:nvSpPr>
          <p:cNvPr id="29" name="Стрелка вправо 30">
            <a:extLst>
              <a:ext uri="{FF2B5EF4-FFF2-40B4-BE49-F238E27FC236}">
                <a16:creationId xmlns:a16="http://schemas.microsoft.com/office/drawing/2014/main" id="{8A3F555D-0CF9-41F6-B5FD-E969F4F9CAAC}"/>
              </a:ext>
            </a:extLst>
          </p:cNvPr>
          <p:cNvSpPr/>
          <p:nvPr/>
        </p:nvSpPr>
        <p:spPr>
          <a:xfrm rot="19790033">
            <a:off x="4200106" y="4040046"/>
            <a:ext cx="1218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31">
            <a:extLst>
              <a:ext uri="{FF2B5EF4-FFF2-40B4-BE49-F238E27FC236}">
                <a16:creationId xmlns:a16="http://schemas.microsoft.com/office/drawing/2014/main" id="{A2CD343E-542E-4CE6-921B-9660BA501121}"/>
              </a:ext>
            </a:extLst>
          </p:cNvPr>
          <p:cNvSpPr/>
          <p:nvPr/>
        </p:nvSpPr>
        <p:spPr>
          <a:xfrm>
            <a:off x="4749986" y="3027941"/>
            <a:ext cx="573216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2">
            <a:extLst>
              <a:ext uri="{FF2B5EF4-FFF2-40B4-BE49-F238E27FC236}">
                <a16:creationId xmlns:a16="http://schemas.microsoft.com/office/drawing/2014/main" id="{A826E7EC-8229-4202-886E-389BD9D5CADE}"/>
              </a:ext>
            </a:extLst>
          </p:cNvPr>
          <p:cNvSpPr/>
          <p:nvPr/>
        </p:nvSpPr>
        <p:spPr>
          <a:xfrm rot="2876050">
            <a:off x="4399435" y="2136308"/>
            <a:ext cx="1114925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3">
            <a:extLst>
              <a:ext uri="{FF2B5EF4-FFF2-40B4-BE49-F238E27FC236}">
                <a16:creationId xmlns:a16="http://schemas.microsoft.com/office/drawing/2014/main" id="{EF20A2D7-C258-496B-AA71-9240BA4D9B4E}"/>
              </a:ext>
            </a:extLst>
          </p:cNvPr>
          <p:cNvSpPr/>
          <p:nvPr/>
        </p:nvSpPr>
        <p:spPr>
          <a:xfrm>
            <a:off x="8063713" y="2994020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«Тумбочка»</a:t>
            </a:r>
          </a:p>
        </p:txBody>
      </p:sp>
      <p:sp>
        <p:nvSpPr>
          <p:cNvPr id="33" name="Стрелка вправо 34">
            <a:extLst>
              <a:ext uri="{FF2B5EF4-FFF2-40B4-BE49-F238E27FC236}">
                <a16:creationId xmlns:a16="http://schemas.microsoft.com/office/drawing/2014/main" id="{0628D244-6AD9-444A-856D-4143962C911F}"/>
              </a:ext>
            </a:extLst>
          </p:cNvPr>
          <p:cNvSpPr/>
          <p:nvPr/>
        </p:nvSpPr>
        <p:spPr>
          <a:xfrm>
            <a:off x="7168683" y="3172458"/>
            <a:ext cx="89502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5">
            <a:extLst>
              <a:ext uri="{FF2B5EF4-FFF2-40B4-BE49-F238E27FC236}">
                <a16:creationId xmlns:a16="http://schemas.microsoft.com/office/drawing/2014/main" id="{0F33A029-A058-402F-9A5C-4F831757ECA8}"/>
              </a:ext>
            </a:extLst>
          </p:cNvPr>
          <p:cNvSpPr/>
          <p:nvPr/>
        </p:nvSpPr>
        <p:spPr>
          <a:xfrm>
            <a:off x="8248937" y="4705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«Сделай кнопку»</a:t>
            </a:r>
          </a:p>
        </p:txBody>
      </p:sp>
      <p:sp>
        <p:nvSpPr>
          <p:cNvPr id="35" name="Стрелка вправо 36">
            <a:extLst>
              <a:ext uri="{FF2B5EF4-FFF2-40B4-BE49-F238E27FC236}">
                <a16:creationId xmlns:a16="http://schemas.microsoft.com/office/drawing/2014/main" id="{0BA789F0-8288-4B8D-B6FD-9B40700819E6}"/>
              </a:ext>
            </a:extLst>
          </p:cNvPr>
          <p:cNvSpPr/>
          <p:nvPr/>
        </p:nvSpPr>
        <p:spPr>
          <a:xfrm rot="2347130">
            <a:off x="6794623" y="4227679"/>
            <a:ext cx="1705369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37">
            <a:extLst>
              <a:ext uri="{FF2B5EF4-FFF2-40B4-BE49-F238E27FC236}">
                <a16:creationId xmlns:a16="http://schemas.microsoft.com/office/drawing/2014/main" id="{177B1A66-B61B-4FB2-9B25-44EDB82544EC}"/>
              </a:ext>
            </a:extLst>
          </p:cNvPr>
          <p:cNvSpPr/>
          <p:nvPr/>
        </p:nvSpPr>
        <p:spPr>
          <a:xfrm>
            <a:off x="5941916" y="4856774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«Помоги бабушке»</a:t>
            </a:r>
          </a:p>
        </p:txBody>
      </p:sp>
      <p:sp>
        <p:nvSpPr>
          <p:cNvPr id="37" name="Стрелка вправо 38">
            <a:extLst>
              <a:ext uri="{FF2B5EF4-FFF2-40B4-BE49-F238E27FC236}">
                <a16:creationId xmlns:a16="http://schemas.microsoft.com/office/drawing/2014/main" id="{C0B83F4C-B2B0-4A59-A38C-20E267A5EA8B}"/>
              </a:ext>
            </a:extLst>
          </p:cNvPr>
          <p:cNvSpPr/>
          <p:nvPr/>
        </p:nvSpPr>
        <p:spPr>
          <a:xfrm rot="5400000">
            <a:off x="6205887" y="4281491"/>
            <a:ext cx="86153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9">
            <a:extLst>
              <a:ext uri="{FF2B5EF4-FFF2-40B4-BE49-F238E27FC236}">
                <a16:creationId xmlns:a16="http://schemas.microsoft.com/office/drawing/2014/main" id="{02C765C7-831F-4AF9-8E60-86DE3C8B7DE5}"/>
              </a:ext>
            </a:extLst>
          </p:cNvPr>
          <p:cNvSpPr/>
          <p:nvPr/>
        </p:nvSpPr>
        <p:spPr>
          <a:xfrm>
            <a:off x="7319878" y="1274093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функционала «Познакомь друга с семьей»</a:t>
            </a:r>
          </a:p>
        </p:txBody>
      </p:sp>
      <p:sp>
        <p:nvSpPr>
          <p:cNvPr id="39" name="Стрелка вправо 40">
            <a:extLst>
              <a:ext uri="{FF2B5EF4-FFF2-40B4-BE49-F238E27FC236}">
                <a16:creationId xmlns:a16="http://schemas.microsoft.com/office/drawing/2014/main" id="{AC563CDC-75BC-48DC-82CD-6E982F28EF29}"/>
              </a:ext>
            </a:extLst>
          </p:cNvPr>
          <p:cNvSpPr/>
          <p:nvPr/>
        </p:nvSpPr>
        <p:spPr>
          <a:xfrm rot="751626">
            <a:off x="5183006" y="1604983"/>
            <a:ext cx="216545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41">
            <a:extLst>
              <a:ext uri="{FF2B5EF4-FFF2-40B4-BE49-F238E27FC236}">
                <a16:creationId xmlns:a16="http://schemas.microsoft.com/office/drawing/2014/main" id="{29D2EF71-01CB-4D9B-AFF1-440275D82949}"/>
              </a:ext>
            </a:extLst>
          </p:cNvPr>
          <p:cNvSpPr/>
          <p:nvPr/>
        </p:nvSpPr>
        <p:spPr>
          <a:xfrm>
            <a:off x="10090066" y="1690917"/>
            <a:ext cx="1891862" cy="1429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Запуск </a:t>
            </a:r>
            <a:r>
              <a:rPr lang="ru-RU" dirty="0" err="1"/>
              <a:t>фичи</a:t>
            </a:r>
            <a:r>
              <a:rPr lang="ru-RU" dirty="0"/>
              <a:t> «Все в семью!»</a:t>
            </a:r>
          </a:p>
        </p:txBody>
      </p:sp>
      <p:sp>
        <p:nvSpPr>
          <p:cNvPr id="41" name="Стрелка вправо 43">
            <a:extLst>
              <a:ext uri="{FF2B5EF4-FFF2-40B4-BE49-F238E27FC236}">
                <a16:creationId xmlns:a16="http://schemas.microsoft.com/office/drawing/2014/main" id="{A209374B-ED31-4A0B-9636-7F13930DE0B5}"/>
              </a:ext>
            </a:extLst>
          </p:cNvPr>
          <p:cNvSpPr/>
          <p:nvPr/>
        </p:nvSpPr>
        <p:spPr>
          <a:xfrm rot="751626">
            <a:off x="9146907" y="2032296"/>
            <a:ext cx="956918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 вправо 44">
            <a:extLst>
              <a:ext uri="{FF2B5EF4-FFF2-40B4-BE49-F238E27FC236}">
                <a16:creationId xmlns:a16="http://schemas.microsoft.com/office/drawing/2014/main" id="{1BB325C6-4953-4171-9FC9-BDE227117555}"/>
              </a:ext>
            </a:extLst>
          </p:cNvPr>
          <p:cNvSpPr/>
          <p:nvPr/>
        </p:nvSpPr>
        <p:spPr>
          <a:xfrm rot="19166927">
            <a:off x="9712358" y="3030098"/>
            <a:ext cx="499142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 вправо 45">
            <a:extLst>
              <a:ext uri="{FF2B5EF4-FFF2-40B4-BE49-F238E27FC236}">
                <a16:creationId xmlns:a16="http://schemas.microsoft.com/office/drawing/2014/main" id="{003FE7B4-6307-4A88-A798-F9960949B64E}"/>
              </a:ext>
            </a:extLst>
          </p:cNvPr>
          <p:cNvSpPr/>
          <p:nvPr/>
        </p:nvSpPr>
        <p:spPr>
          <a:xfrm rot="17744852">
            <a:off x="9304196" y="3884181"/>
            <a:ext cx="2067337" cy="289035"/>
          </a:xfrm>
          <a:prstGeom prst="rightArrow">
            <a:avLst>
              <a:gd name="adj1" fmla="val 4037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278036E-EF2A-4A51-99E2-562CE45D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66" y="350155"/>
            <a:ext cx="2162673" cy="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54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473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#всевсемью</vt:lpstr>
      <vt:lpstr>Презентация PowerPoint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Michael Ryndin</cp:lastModifiedBy>
  <cp:revision>21</cp:revision>
  <dcterms:created xsi:type="dcterms:W3CDTF">2021-09-04T16:04:20Z</dcterms:created>
  <dcterms:modified xsi:type="dcterms:W3CDTF">2021-09-05T04:53:38Z</dcterms:modified>
</cp:coreProperties>
</file>